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2861"/>
    <a:srgbClr val="8A286E"/>
    <a:srgbClr val="BD31B1"/>
    <a:srgbClr val="A12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52242B-4680-461C-BF6A-393AE40ED9B7}" v="55" dt="2023-03-02T16:05:41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48"/>
  </p:normalViewPr>
  <p:slideViewPr>
    <p:cSldViewPr snapToGrid="0">
      <p:cViewPr varScale="1">
        <p:scale>
          <a:sx n="116" d="100"/>
          <a:sy n="116" d="100"/>
        </p:scale>
        <p:origin x="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552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B5DA3-74E6-A746-AB0F-DE047A6A2EB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4ABAE-C283-7446-93AD-86B78B8A0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57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4ABAE-C283-7446-93AD-86B78B8A0C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8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5C33-ABC4-0CEC-2AD7-A59F96B4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CD9CC-B282-E254-0E32-CA0D64366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FF41D-9EED-D238-9969-9064025FD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8A71-ABF1-4749-A8B2-C01892B6116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AFE4A-DE3C-781F-8EFB-D222DAB3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DBFC7-D949-DEDC-6B99-3771B879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3F8-3143-6A4A-96A2-9FBD0413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5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6E5E-E368-693D-ADF4-085974011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41D7A-56BC-9895-0F37-6ABF5EA64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0AFDC-264C-A2B0-8ECA-BFC88CF6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8A71-ABF1-4749-A8B2-C01892B6116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7AB6A-6550-876E-95AC-B5C264F5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5A6D9-BEE0-BB69-63E9-2B8B420B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3F8-3143-6A4A-96A2-9FBD0413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9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9AA029-3079-275D-6D9B-34DD6375E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631033-D86A-F328-CAF2-E9A3B9890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9DF8B-ECE6-B223-D89A-8470DFB11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8A71-ABF1-4749-A8B2-C01892B6116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9628C-BB7F-D974-C054-86D89841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CB1D5-5619-13EA-D840-C656EC234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3F8-3143-6A4A-96A2-9FBD0413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0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73A2-00D6-45D3-4A83-E88EA72E8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FC90C-A6F9-15A7-D302-4CB9F447F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AB64A-96AD-FAD1-DDB2-B6B000F39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8A71-ABF1-4749-A8B2-C01892B6116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CD2F7-354B-9CBF-5228-E063F8EE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89678-3784-E4FD-26A6-6A01A37F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3F8-3143-6A4A-96A2-9FBD0413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4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2CA74-AAEE-A78D-D27B-B0B4D581F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7B3AD-210E-7683-8964-485FE1F48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618AD-6BCB-1784-1BBB-F91D1202E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8A71-ABF1-4749-A8B2-C01892B6116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DB323-C0ED-6197-BDFF-C5068A510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406C1-CD78-CDC2-9558-C988B5CA2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3F8-3143-6A4A-96A2-9FBD0413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9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E0E3-4DAF-A3BA-D210-E8CF48BD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F68BF-B242-D5DC-F91E-DC31964A3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A78F2-2BC2-9589-B7E2-49B8F2F9C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B6EFF-A9F3-317E-1151-B74538843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8A71-ABF1-4749-A8B2-C01892B6116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D521C-AB31-2396-65DF-22C29FB6C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383FF-E53F-842B-0B55-4A67B56A4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3F8-3143-6A4A-96A2-9FBD0413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1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0D30-CE7F-DB45-16D8-50F177E75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F4151-31FA-678C-FD2D-271E3E37F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DB19E-3BFA-8FBD-9816-35572168D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5A79A6-CCB2-CB1A-7870-BFE24225A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0DF9E-FB69-F817-22D0-06916871D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20B7BF-C960-E206-B697-00920AFB6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8A71-ABF1-4749-A8B2-C01892B6116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41E1B1-A697-AE17-A696-A91E62C68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C40AD9-6EC1-3D5F-3BDF-3DB860DF4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3F8-3143-6A4A-96A2-9FBD0413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37B1E-1757-248F-17AC-90CE2ABE1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B1CDD4-D986-63B0-60ED-5C72A5724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8A71-ABF1-4749-A8B2-C01892B6116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964E26-5282-6B42-FEA1-7EF10D09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04E452-A5C3-917F-8EFD-E8CA1FC0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3F8-3143-6A4A-96A2-9FBD0413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213772-FE09-8BFD-D530-533640A16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8A71-ABF1-4749-A8B2-C01892B6116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95398E-A241-CF87-D276-C919A5AA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03C25-F19E-B499-EF98-65679A39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3F8-3143-6A4A-96A2-9FBD0413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4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E783D-A858-26D8-0C63-7773E15F3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66940-DBBD-706B-9ABF-7F3616B6C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1E18F-62E6-A3CA-8B26-65D531BBB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AFBF1-7A0E-340E-12BE-35A3EF348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8A71-ABF1-4749-A8B2-C01892B6116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525A5-203B-C165-253E-85C461F3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10CA7-2D6C-2520-3785-99AC2A3AD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3F8-3143-6A4A-96A2-9FBD0413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DFFD-F33F-8E0B-B886-A468C19F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6BE19D-BBD7-F922-D66C-EAFDF31FF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11C98-3429-5A71-267D-C91738FE4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01717-901C-5F25-C68A-42A2698CE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8A71-ABF1-4749-A8B2-C01892B6116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DF849-EC44-22B0-ED14-D1EF25D1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4B448-127D-F760-D442-D9F5C91D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3F8-3143-6A4A-96A2-9FBD0413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7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FF69B8-9FC1-151C-AB73-305B58A2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75AD1-1F60-8CC5-CB8B-DF38849E8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7487E-D61A-7A71-1AAB-2E4477175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A8A71-ABF1-4749-A8B2-C01892B6116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ACB8C-5110-3CD0-717B-BD684E826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02F13-E219-28F0-D4D2-187647FBC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23F8-3143-6A4A-96A2-9FBD0413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3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728F1B-8536-6F74-DB5F-2A2DA420DA61}"/>
              </a:ext>
            </a:extLst>
          </p:cNvPr>
          <p:cNvSpPr txBox="1"/>
          <p:nvPr/>
        </p:nvSpPr>
        <p:spPr>
          <a:xfrm>
            <a:off x="217715" y="141513"/>
            <a:ext cx="11756570" cy="830997"/>
          </a:xfrm>
          <a:prstGeom prst="rect">
            <a:avLst/>
          </a:prstGeom>
          <a:noFill/>
          <a:ln w="38100">
            <a:solidFill>
              <a:srgbClr val="A12D8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>
                <a:solidFill>
                  <a:srgbClr val="8A2861"/>
                </a:solidFill>
              </a:rPr>
              <a:t>Category Target</a:t>
            </a:r>
            <a:endParaRPr lang="en-US" sz="2000" b="1" dirty="0">
              <a:solidFill>
                <a:srgbClr val="8A2861"/>
              </a:solidFill>
              <a:cs typeface="Calibri"/>
            </a:endParaRPr>
          </a:p>
          <a:p>
            <a:r>
              <a:rPr lang="en-US" sz="1400" dirty="0">
                <a:solidFill>
                  <a:srgbClr val="8A2861"/>
                </a:solidFill>
              </a:rPr>
              <a:t>Increase shopper frequency from 5 in 2023 to 6 in 2024.</a:t>
            </a:r>
            <a:endParaRPr lang="en-US" sz="1400" dirty="0">
              <a:solidFill>
                <a:srgbClr val="8A2861"/>
              </a:solidFill>
              <a:cs typeface="Calibri"/>
            </a:endParaRPr>
          </a:p>
          <a:p>
            <a:endParaRPr lang="en-US" sz="1400" dirty="0">
              <a:solidFill>
                <a:srgbClr val="8A2861"/>
              </a:solidFill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56C05-E956-3FC0-1A66-179C4C8FAF30}"/>
              </a:ext>
            </a:extLst>
          </p:cNvPr>
          <p:cNvSpPr txBox="1"/>
          <p:nvPr/>
        </p:nvSpPr>
        <p:spPr>
          <a:xfrm>
            <a:off x="234389" y="1163867"/>
            <a:ext cx="3600000" cy="2677656"/>
          </a:xfrm>
          <a:prstGeom prst="rect">
            <a:avLst/>
          </a:prstGeom>
          <a:noFill/>
          <a:ln w="38100">
            <a:solidFill>
              <a:srgbClr val="A12D8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#1: Category Strategy Name</a:t>
            </a:r>
          </a:p>
          <a:p>
            <a:r>
              <a:rPr lang="en-US" sz="1400" dirty="0"/>
              <a:t>Enhance promotional frequency</a:t>
            </a:r>
          </a:p>
          <a:p>
            <a:endParaRPr lang="en-US" sz="1400" dirty="0"/>
          </a:p>
          <a:p>
            <a:r>
              <a:rPr lang="en-US" sz="1400" b="1" dirty="0"/>
              <a:t>Category Strategy Target</a:t>
            </a:r>
          </a:p>
          <a:p>
            <a:r>
              <a:rPr lang="en-US" sz="1400" dirty="0"/>
              <a:t>Increase promotional frequency from 6 to 7.</a:t>
            </a:r>
          </a:p>
          <a:p>
            <a:endParaRPr lang="en-US" sz="1400" dirty="0"/>
          </a:p>
          <a:p>
            <a:r>
              <a:rPr lang="en-US" sz="1400" b="1" dirty="0"/>
              <a:t>Category Strategy Measure</a:t>
            </a:r>
          </a:p>
          <a:p>
            <a:r>
              <a:rPr lang="en-US" sz="1400" dirty="0"/>
              <a:t>Promotional frequency from Kantar.</a:t>
            </a:r>
          </a:p>
          <a:p>
            <a:endParaRPr lang="en-US" sz="1400" dirty="0"/>
          </a:p>
          <a:p>
            <a:r>
              <a:rPr lang="en-US" sz="1400" b="1" dirty="0"/>
              <a:t>Category Strategy Description</a:t>
            </a:r>
          </a:p>
          <a:p>
            <a:r>
              <a:rPr lang="en-US" sz="1400" dirty="0"/>
              <a:t>Improve our promotions; mechanics, length, and analysis to increase shopper frequency.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03B73F-E6AB-9453-C1AB-0236CC6D5AC0}"/>
              </a:ext>
            </a:extLst>
          </p:cNvPr>
          <p:cNvSpPr txBox="1"/>
          <p:nvPr/>
        </p:nvSpPr>
        <p:spPr>
          <a:xfrm>
            <a:off x="4269241" y="1154414"/>
            <a:ext cx="3600000" cy="2677656"/>
          </a:xfrm>
          <a:prstGeom prst="rect">
            <a:avLst/>
          </a:prstGeom>
          <a:noFill/>
          <a:ln w="38100">
            <a:solidFill>
              <a:srgbClr val="A12D8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#2: Category Strategy</a:t>
            </a:r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Objective</a:t>
            </a:r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Measure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B12445-A36D-CC72-A492-DF0868D2B876}"/>
              </a:ext>
            </a:extLst>
          </p:cNvPr>
          <p:cNvSpPr txBox="1"/>
          <p:nvPr/>
        </p:nvSpPr>
        <p:spPr>
          <a:xfrm>
            <a:off x="8357613" y="1172081"/>
            <a:ext cx="3600000" cy="2677656"/>
          </a:xfrm>
          <a:prstGeom prst="rect">
            <a:avLst/>
          </a:prstGeom>
          <a:noFill/>
          <a:ln w="38100">
            <a:solidFill>
              <a:srgbClr val="A12D8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#3: Category Strategy</a:t>
            </a:r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Objective</a:t>
            </a:r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Measure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830C9-CDCE-41F3-EA5A-CE4D8A31CC98}"/>
              </a:ext>
            </a:extLst>
          </p:cNvPr>
          <p:cNvSpPr txBox="1"/>
          <p:nvPr/>
        </p:nvSpPr>
        <p:spPr>
          <a:xfrm>
            <a:off x="234389" y="4044354"/>
            <a:ext cx="3600000" cy="738664"/>
          </a:xfrm>
          <a:prstGeom prst="rect">
            <a:avLst/>
          </a:prstGeom>
          <a:noFill/>
          <a:ln w="38100">
            <a:solidFill>
              <a:srgbClr val="A12D8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#1.1: Category Tactic Name</a:t>
            </a:r>
          </a:p>
          <a:p>
            <a:r>
              <a:rPr lang="en-US" sz="1400" dirty="0" err="1"/>
              <a:t>Analysed</a:t>
            </a:r>
            <a:r>
              <a:rPr lang="en-US" sz="1400" dirty="0"/>
              <a:t> two competitor’s promotions’ frequency to identify 3 actionable learnings.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BA6582-B7D2-BAB3-7C97-DB11591B5A59}"/>
              </a:ext>
            </a:extLst>
          </p:cNvPr>
          <p:cNvSpPr txBox="1"/>
          <p:nvPr/>
        </p:nvSpPr>
        <p:spPr>
          <a:xfrm>
            <a:off x="234389" y="4930765"/>
            <a:ext cx="3600000" cy="738664"/>
          </a:xfrm>
          <a:prstGeom prst="rect">
            <a:avLst/>
          </a:prstGeom>
          <a:noFill/>
          <a:ln w="38100">
            <a:solidFill>
              <a:srgbClr val="A12D8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#1.2: Category Tactic</a:t>
            </a:r>
          </a:p>
          <a:p>
            <a:r>
              <a:rPr lang="en-US" sz="1400" dirty="0" err="1"/>
              <a:t>Analysed</a:t>
            </a:r>
            <a:r>
              <a:rPr lang="en-US" sz="1400" dirty="0"/>
              <a:t> our own promotions to identify 3 actionable learnings.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168349-2FE7-9636-B057-01AACE4B20B3}"/>
              </a:ext>
            </a:extLst>
          </p:cNvPr>
          <p:cNvSpPr txBox="1"/>
          <p:nvPr/>
        </p:nvSpPr>
        <p:spPr>
          <a:xfrm>
            <a:off x="234389" y="5871727"/>
            <a:ext cx="3600000" cy="738664"/>
          </a:xfrm>
          <a:prstGeom prst="rect">
            <a:avLst/>
          </a:prstGeom>
          <a:noFill/>
          <a:ln w="38100">
            <a:solidFill>
              <a:srgbClr val="A12D8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#1.3: Category Tactic</a:t>
            </a:r>
          </a:p>
          <a:p>
            <a:r>
              <a:rPr lang="en-US" sz="1400" dirty="0"/>
              <a:t>Recommended 3 changes to our promotional programme to increase frequency by +20%.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3240E0-81E3-9CFB-5703-03C4FC3D5782}"/>
              </a:ext>
            </a:extLst>
          </p:cNvPr>
          <p:cNvSpPr txBox="1"/>
          <p:nvPr/>
        </p:nvSpPr>
        <p:spPr>
          <a:xfrm>
            <a:off x="4269241" y="4050920"/>
            <a:ext cx="3600000" cy="738664"/>
          </a:xfrm>
          <a:prstGeom prst="rect">
            <a:avLst/>
          </a:prstGeom>
          <a:noFill/>
          <a:ln w="38100">
            <a:solidFill>
              <a:srgbClr val="A12D8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#2.1: Category Tactic</a:t>
            </a:r>
          </a:p>
          <a:p>
            <a:endParaRPr lang="en-US" sz="1400" b="1" dirty="0"/>
          </a:p>
          <a:p>
            <a:endParaRPr lang="en-US" sz="1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E0A2CC-ECDC-82DC-A385-91B9C204B330}"/>
              </a:ext>
            </a:extLst>
          </p:cNvPr>
          <p:cNvSpPr txBox="1"/>
          <p:nvPr/>
        </p:nvSpPr>
        <p:spPr>
          <a:xfrm>
            <a:off x="4269241" y="4918275"/>
            <a:ext cx="3600000" cy="738664"/>
          </a:xfrm>
          <a:prstGeom prst="rect">
            <a:avLst/>
          </a:prstGeom>
          <a:noFill/>
          <a:ln w="38100">
            <a:solidFill>
              <a:srgbClr val="A12D8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#2.2: Category Tactic</a:t>
            </a:r>
          </a:p>
          <a:p>
            <a:endParaRPr lang="en-US" sz="1400" b="1" dirty="0"/>
          </a:p>
          <a:p>
            <a:endParaRPr lang="en-US" sz="1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ADCAA5-8EEE-CD66-261D-EC11A6B1A8A9}"/>
              </a:ext>
            </a:extLst>
          </p:cNvPr>
          <p:cNvSpPr txBox="1"/>
          <p:nvPr/>
        </p:nvSpPr>
        <p:spPr>
          <a:xfrm>
            <a:off x="4269241" y="5859237"/>
            <a:ext cx="3600000" cy="738664"/>
          </a:xfrm>
          <a:prstGeom prst="rect">
            <a:avLst/>
          </a:prstGeom>
          <a:noFill/>
          <a:ln w="38100">
            <a:solidFill>
              <a:srgbClr val="A12D8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#2.3: Category Tactic</a:t>
            </a:r>
          </a:p>
          <a:p>
            <a:endParaRPr lang="en-US" sz="1400" b="1" dirty="0"/>
          </a:p>
          <a:p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FE6C8A-A013-CA37-D9F4-675D65D479DA}"/>
              </a:ext>
            </a:extLst>
          </p:cNvPr>
          <p:cNvSpPr txBox="1"/>
          <p:nvPr/>
        </p:nvSpPr>
        <p:spPr>
          <a:xfrm>
            <a:off x="8374285" y="4063410"/>
            <a:ext cx="3600000" cy="738664"/>
          </a:xfrm>
          <a:prstGeom prst="rect">
            <a:avLst/>
          </a:prstGeom>
          <a:noFill/>
          <a:ln w="38100">
            <a:solidFill>
              <a:srgbClr val="A12D8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#3.1: Category Tactic</a:t>
            </a:r>
          </a:p>
          <a:p>
            <a:endParaRPr lang="en-US" sz="1400" b="1" dirty="0"/>
          </a:p>
          <a:p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21A24A-2392-7240-FE6A-F8D4379D666E}"/>
              </a:ext>
            </a:extLst>
          </p:cNvPr>
          <p:cNvSpPr txBox="1"/>
          <p:nvPr/>
        </p:nvSpPr>
        <p:spPr>
          <a:xfrm>
            <a:off x="8374285" y="4930765"/>
            <a:ext cx="3600000" cy="738664"/>
          </a:xfrm>
          <a:prstGeom prst="rect">
            <a:avLst/>
          </a:prstGeom>
          <a:noFill/>
          <a:ln w="38100">
            <a:solidFill>
              <a:srgbClr val="A12D8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#3.2: Category Tactic</a:t>
            </a:r>
          </a:p>
          <a:p>
            <a:endParaRPr lang="en-US" sz="1400" b="1" dirty="0"/>
          </a:p>
          <a:p>
            <a:endParaRPr lang="en-US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FEC5B7-1DB7-A987-5BC6-61FDD269B4EE}"/>
              </a:ext>
            </a:extLst>
          </p:cNvPr>
          <p:cNvSpPr txBox="1"/>
          <p:nvPr/>
        </p:nvSpPr>
        <p:spPr>
          <a:xfrm>
            <a:off x="8374285" y="5871727"/>
            <a:ext cx="3600000" cy="738664"/>
          </a:xfrm>
          <a:prstGeom prst="rect">
            <a:avLst/>
          </a:prstGeom>
          <a:noFill/>
          <a:ln w="38100">
            <a:solidFill>
              <a:srgbClr val="A12D8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#3.3: Category Tactic</a:t>
            </a:r>
          </a:p>
          <a:p>
            <a:endParaRPr lang="en-US" sz="1400" b="1" dirty="0"/>
          </a:p>
          <a:p>
            <a:endParaRPr lang="en-US" sz="1400" b="1" dirty="0"/>
          </a:p>
        </p:txBody>
      </p:sp>
      <p:pic>
        <p:nvPicPr>
          <p:cNvPr id="3" name="Picture 1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11527BF-EED9-68EA-94A5-4BDFB84EF4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966" y="237448"/>
            <a:ext cx="2081842" cy="64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52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157</Words>
  <Application>Microsoft Office PowerPoint</Application>
  <PresentationFormat>Widescreen</PresentationFormat>
  <Paragraphs>46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A. Smith</dc:creator>
  <cp:lastModifiedBy>Darren A. Smith</cp:lastModifiedBy>
  <cp:revision>26</cp:revision>
  <cp:lastPrinted>2023-02-15T15:38:41Z</cp:lastPrinted>
  <dcterms:created xsi:type="dcterms:W3CDTF">2023-02-15T15:31:07Z</dcterms:created>
  <dcterms:modified xsi:type="dcterms:W3CDTF">2023-03-02T16:06:08Z</dcterms:modified>
</cp:coreProperties>
</file>