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0" roundtripDataSignature="AMtx7mjx9dtzobe9Hyfea3VmsH/Aa8fH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5873D6-3650-42E0-AEDB-848F3B872024}">
  <a:tblStyle styleId="{815873D6-3650-42E0-AEDB-848F3B87202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876"/>
  </p:normalViewPr>
  <p:slideViewPr>
    <p:cSldViewPr snapToGrid="0">
      <p:cViewPr varScale="1">
        <p:scale>
          <a:sx n="71" d="100"/>
          <a:sy n="71" d="100"/>
        </p:scale>
        <p:origin x="70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ad9efca9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5ad9efca9f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5ad9efca9f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ad9efca9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ad9efca9f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5ad9efca9f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ad9efca9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ad9efca9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5ad9efca9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tiff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13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143000" y="2411730"/>
            <a:ext cx="6858000" cy="153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Tackling unfair trading practices in the EU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Groceries Code Adjudicator conference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24 June 2019</a:t>
            </a:r>
            <a:endParaRPr/>
          </a:p>
        </p:txBody>
      </p:sp>
      <p:pic>
        <p:nvPicPr>
          <p:cNvPr id="89" name="Google Shape;89;p1" descr="logo SCI with baseline_RGB.jp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8900" y="787142"/>
            <a:ext cx="5327759" cy="1119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banner small 2 RGB.jp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413315"/>
            <a:ext cx="6189318" cy="3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ad9efca9f_0_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Sanctions</a:t>
            </a:r>
            <a:endParaRPr b="1" dirty="0"/>
          </a:p>
        </p:txBody>
      </p:sp>
      <p:pic>
        <p:nvPicPr>
          <p:cNvPr id="203" name="Google Shape;203;g5ad9efca9f_0_2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sp>
        <p:nvSpPr>
          <p:cNvPr id="204" name="Google Shape;204;g5ad9efca9f_0_23"/>
          <p:cNvSpPr txBox="1"/>
          <p:nvPr/>
        </p:nvSpPr>
        <p:spPr>
          <a:xfrm>
            <a:off x="543880" y="1643785"/>
            <a:ext cx="5609700" cy="21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Request remedial action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Suspension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Exclusion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54;p6" descr="banner small 2 RGB.jpg">
            <a:extLst>
              <a:ext uri="{FF2B5EF4-FFF2-40B4-BE49-F238E27FC236}">
                <a16:creationId xmlns:a16="http://schemas.microsoft.com/office/drawing/2014/main" id="{2CABE7E6-46D1-E34F-8F24-6FAF7FF67EEE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A1C2FE-DA91-204C-992B-0BFFEC3B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582" y="1908810"/>
            <a:ext cx="1323996" cy="13239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National platforms</a:t>
            </a:r>
            <a:endParaRPr dirty="0"/>
          </a:p>
        </p:txBody>
      </p:sp>
      <p:sp>
        <p:nvSpPr>
          <p:cNvPr id="210" name="Google Shape;210;p8"/>
          <p:cNvSpPr txBox="1">
            <a:spLocks noGrp="1"/>
          </p:cNvSpPr>
          <p:nvPr>
            <p:ph type="body" idx="1"/>
          </p:nvPr>
        </p:nvSpPr>
        <p:spPr>
          <a:xfrm>
            <a:off x="628650" y="1435925"/>
            <a:ext cx="6637345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A National Platform is a structure set up to implement the SCI Principles or other fair trading principles or laws/codes at national level. 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171450" lvl="0" indent="-17145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Disputes are best dealt with at national level, so national rules take precedence over the SCI Rules of Governance and Operations.</a:t>
            </a:r>
          </a:p>
          <a:p>
            <a:pPr marL="171450" lvl="0" indent="-17145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endParaRPr dirty="0"/>
          </a:p>
          <a:p>
            <a:pPr marL="171450" lvl="0" indent="-17145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National platforms are </a:t>
            </a:r>
            <a:r>
              <a:rPr lang="en-US" dirty="0" err="1"/>
              <a:t>recognised</a:t>
            </a:r>
            <a:r>
              <a:rPr lang="en-US" dirty="0"/>
              <a:t> by the SCI through a mutual recognition process.</a:t>
            </a:r>
            <a:endParaRPr dirty="0"/>
          </a:p>
          <a:p>
            <a:pPr marL="171450" lvl="0" indent="-3810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</p:txBody>
      </p:sp>
      <p:pic>
        <p:nvPicPr>
          <p:cNvPr id="211" name="Google Shape;211;p8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212" name="Google Shape;212;p8" descr="banner small 2 RGB.jp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31704" y="2045808"/>
            <a:ext cx="1428912" cy="1428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"/>
          <p:cNvSpPr txBox="1">
            <a:spLocks noGrp="1"/>
          </p:cNvSpPr>
          <p:nvPr>
            <p:ph type="title"/>
          </p:nvPr>
        </p:nvSpPr>
        <p:spPr>
          <a:xfrm>
            <a:off x="628650" y="335757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What are the SCI’s ambitions? </a:t>
            </a:r>
            <a:endParaRPr dirty="0"/>
          </a:p>
        </p:txBody>
      </p:sp>
      <p:grpSp>
        <p:nvGrpSpPr>
          <p:cNvPr id="219" name="Google Shape;219;p9"/>
          <p:cNvGrpSpPr/>
          <p:nvPr/>
        </p:nvGrpSpPr>
        <p:grpSpPr>
          <a:xfrm>
            <a:off x="631114" y="1425271"/>
            <a:ext cx="7881770" cy="3151794"/>
            <a:chOff x="2464" y="55258"/>
            <a:chExt cx="7881770" cy="3151794"/>
          </a:xfrm>
        </p:grpSpPr>
        <p:sp>
          <p:nvSpPr>
            <p:cNvPr id="220" name="Google Shape;220;p9"/>
            <p:cNvSpPr/>
            <p:nvPr/>
          </p:nvSpPr>
          <p:spPr>
            <a:xfrm>
              <a:off x="2464" y="55258"/>
              <a:ext cx="2402978" cy="8048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 txBox="1"/>
            <p:nvPr/>
          </p:nvSpPr>
          <p:spPr>
            <a:xfrm>
              <a:off x="2464" y="55258"/>
              <a:ext cx="2402978" cy="8048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65000" rIns="113775" bIns="6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Strengthening the dispute resolution mechanism </a:t>
              </a: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2464" y="860078"/>
              <a:ext cx="2402978" cy="2346974"/>
            </a:xfrm>
            <a:prstGeom prst="rect">
              <a:avLst/>
            </a:prstGeom>
            <a:solidFill>
              <a:srgbClr val="DDEAF6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 txBox="1"/>
            <p:nvPr/>
          </p:nvSpPr>
          <p:spPr>
            <a:xfrm>
              <a:off x="2464" y="860078"/>
              <a:ext cx="2402978" cy="23469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25" tIns="85325" rIns="113775" bIns="128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Encouraging complaints</a:t>
              </a:r>
              <a:endParaRPr/>
            </a:p>
            <a:p>
              <a:pPr marL="171450" marR="0" lvl="1" indent="-698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Developing guidance and recommendation</a:t>
              </a:r>
              <a:endParaRPr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2741860" y="55258"/>
              <a:ext cx="2402978" cy="8048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 txBox="1"/>
            <p:nvPr/>
          </p:nvSpPr>
          <p:spPr>
            <a:xfrm>
              <a:off x="2741860" y="55258"/>
              <a:ext cx="2402978" cy="8048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65000" rIns="113775" bIns="6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Awareness raising about the SCI</a:t>
              </a: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2741860" y="860078"/>
              <a:ext cx="2402978" cy="2346974"/>
            </a:xfrm>
            <a:prstGeom prst="rect">
              <a:avLst/>
            </a:prstGeom>
            <a:solidFill>
              <a:srgbClr val="E1EFD8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 txBox="1"/>
            <p:nvPr/>
          </p:nvSpPr>
          <p:spPr>
            <a:xfrm>
              <a:off x="2741860" y="860078"/>
              <a:ext cx="2402978" cy="23469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25" tIns="85325" rIns="113775" bIns="128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Encouraging companies to sign up</a:t>
              </a:r>
              <a:endParaRPr/>
            </a:p>
            <a:p>
              <a:pPr marL="171450" marR="0" lvl="1" indent="-698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External representation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914400" marR="0" lvl="0" indent="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Work a</a:t>
              </a: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 national platforms</a:t>
              </a:r>
              <a:endParaRPr/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5481256" y="55258"/>
              <a:ext cx="2402978" cy="8048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 txBox="1"/>
            <p:nvPr/>
          </p:nvSpPr>
          <p:spPr>
            <a:xfrm>
              <a:off x="5481256" y="55258"/>
              <a:ext cx="2402978" cy="8048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65000" rIns="113775" bIns="65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Exchange of best practices and measuring impact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5481256" y="860078"/>
              <a:ext cx="2402978" cy="2346974"/>
            </a:xfrm>
            <a:prstGeom prst="rect">
              <a:avLst/>
            </a:prstGeom>
            <a:solidFill>
              <a:srgbClr val="FBE4D4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 txBox="1"/>
            <p:nvPr/>
          </p:nvSpPr>
          <p:spPr>
            <a:xfrm>
              <a:off x="5481256" y="860078"/>
              <a:ext cx="2402978" cy="23469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25" tIns="85325" rIns="113775" bIns="128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Facilitate the exchange of best practice among national platforms and member companies </a:t>
              </a:r>
              <a:endParaRPr/>
            </a:p>
            <a:p>
              <a:pPr marL="171450" marR="0" lvl="1" indent="-698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Debate topical issues at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the annual workshop</a:t>
              </a:r>
              <a:endParaRPr/>
            </a:p>
          </p:txBody>
        </p:sp>
      </p:grpSp>
      <p:pic>
        <p:nvPicPr>
          <p:cNvPr id="232" name="Google Shape;232;p9" descr="banner small 2 RGB.jp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825761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9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 b="1"/>
              <a:t>Thank you</a:t>
            </a:r>
            <a:endParaRPr/>
          </a:p>
        </p:txBody>
      </p:sp>
      <p:sp>
        <p:nvSpPr>
          <p:cNvPr id="239" name="Google Shape;239;p1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6672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/>
          </a:p>
          <a:p>
            <a:pPr marL="46672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/>
              <a:t>Michael Hutchings</a:t>
            </a:r>
            <a:endParaRPr/>
          </a:p>
          <a:p>
            <a:pPr marL="46672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rPr lang="en-US"/>
              <a:t>info@supplychaininitiative.eu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/>
          </a:p>
        </p:txBody>
      </p:sp>
      <p:pic>
        <p:nvPicPr>
          <p:cNvPr id="240" name="Google Shape;240;p1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5" name="Google Shape;154;p6" descr="banner small 2 RGB.jpg">
            <a:extLst>
              <a:ext uri="{FF2B5EF4-FFF2-40B4-BE49-F238E27FC236}">
                <a16:creationId xmlns:a16="http://schemas.microsoft.com/office/drawing/2014/main" id="{3E5CCEE6-C668-2142-A6A7-5DFB7017DED4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The Supply Chain Initiative (SCI)</a:t>
            </a:r>
            <a:endParaRPr dirty="0"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38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Who does the SCI represent?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How does the SCI tackle unfair trading practices? 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are the SCI’s ambitions? </a:t>
            </a:r>
            <a:endParaRPr/>
          </a:p>
        </p:txBody>
      </p:sp>
      <p:pic>
        <p:nvPicPr>
          <p:cNvPr id="97" name="Google Shape;97;p2" descr="banner small 2 RGB.jp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02433" y="2635623"/>
            <a:ext cx="2159762" cy="164141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628650" y="1378681"/>
            <a:ext cx="7886700" cy="8293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purpose of the SCI is to promote good practice in the food supply chain as a basis for fair commercial dealings.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3"/>
          <p:cNvGraphicFramePr/>
          <p:nvPr/>
        </p:nvGraphicFramePr>
        <p:xfrm>
          <a:off x="882916" y="2175835"/>
          <a:ext cx="6719400" cy="2476600"/>
        </p:xfrm>
        <a:graphic>
          <a:graphicData uri="http://schemas.openxmlformats.org/drawingml/2006/table">
            <a:tbl>
              <a:tblPr firstRow="1" bandRow="1">
                <a:noFill/>
                <a:tableStyleId>{815873D6-3650-42E0-AEDB-848F3B872024}</a:tableStyleId>
              </a:tblPr>
              <a:tblGrid>
                <a:gridCol w="264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/>
                        <a:t>Food and drink industry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Branded goods manufacturers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Retail sector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Agricultural traders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Who does the SCI represent?</a:t>
            </a:r>
            <a:endParaRPr dirty="0"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514350" y="1288116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 joint initiative launched by several EU level associations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They represent: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514350" lvl="1" indent="-57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514350" lvl="1" indent="-57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108" name="Google Shape;108;p3" descr="banner small 2 RGB.jp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3288" y="306000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110" name="Google Shape;110;p3" descr="http://www.coceral.com/data/thumbnail/1361971907CELCAA.png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4543" y="4116580"/>
            <a:ext cx="763157" cy="320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http://www.errt.org/uploads/theme/header-left.jpg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0747" y="3189295"/>
            <a:ext cx="967762" cy="293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http://www.europeanshippers.eu/wp-content/uploads/2013/02/new-aim-logo-white-background-150x67.jpg"/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7328" y="2755685"/>
            <a:ext cx="735382" cy="328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 descr="U:\B2B Voluntary Initiative\Governance Group\logos\fooddrinkeurope.jpg"/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4545" y="2180715"/>
            <a:ext cx="763156" cy="378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 descr="U:\B2B Voluntary Initiative\Governance Group\logos\Independent Retail Europe_Logo_CMYK.jpg"/>
          <p:cNvPicPr preferRelativeResize="0"/>
          <p:nvPr/>
        </p:nvPicPr>
        <p:blipFill rotWithShape="1">
          <a:blip r:embed="rId9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2160" y="3168102"/>
            <a:ext cx="1123050" cy="358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10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7328" y="3190847"/>
            <a:ext cx="766123" cy="352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 descr="Image result for sme united"/>
          <p:cNvPicPr preferRelativeResize="0"/>
          <p:nvPr/>
        </p:nvPicPr>
        <p:blipFill rotWithShape="1">
          <a:blip r:embed="rId11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1727" y="3573947"/>
            <a:ext cx="628790" cy="373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Who does the SCI represent?</a:t>
            </a:r>
            <a:endParaRPr dirty="0"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 rot="10800000" flipH="1">
            <a:off x="576950" y="1154928"/>
            <a:ext cx="7886700" cy="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514350" lvl="1" indent="-57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pic>
        <p:nvPicPr>
          <p:cNvPr id="123" name="Google Shape;123;p4" descr="banner small 2 RGB.jp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sp>
        <p:nvSpPr>
          <p:cNvPr id="125" name="Google Shape;125;p4"/>
          <p:cNvSpPr/>
          <p:nvPr/>
        </p:nvSpPr>
        <p:spPr>
          <a:xfrm>
            <a:off x="3336429" y="2394676"/>
            <a:ext cx="1407600" cy="445936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Farmers</a:t>
            </a:r>
            <a:endParaRPr dirty="0"/>
          </a:p>
        </p:txBody>
      </p:sp>
      <p:sp>
        <p:nvSpPr>
          <p:cNvPr id="126" name="Google Shape;126;p4"/>
          <p:cNvSpPr/>
          <p:nvPr/>
        </p:nvSpPr>
        <p:spPr>
          <a:xfrm>
            <a:off x="5881976" y="2353424"/>
            <a:ext cx="2538300" cy="439575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34938" marR="0" lvl="1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Agricultural traders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296049" y="1639876"/>
            <a:ext cx="3280410" cy="394104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34938" marR="0" lvl="1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Food and drink processors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4880609" y="3872071"/>
            <a:ext cx="3848277" cy="4332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80975" marR="0" lvl="1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Branded goods manufacturers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855192" y="2717822"/>
            <a:ext cx="1823350" cy="403627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34938" marR="0" lvl="1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Wholesalers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4984059" y="1350045"/>
            <a:ext cx="2479731" cy="398745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80975" marR="0" lvl="1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Large retail chains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941299" y="3887413"/>
            <a:ext cx="2133371" cy="433137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34938" marR="0" lvl="1" indent="-3333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Small retailers</a:t>
            </a:r>
            <a:endParaRPr dirty="0"/>
          </a:p>
        </p:txBody>
      </p:sp>
      <p:sp>
        <p:nvSpPr>
          <p:cNvPr id="132" name="Google Shape;132;p4"/>
          <p:cNvSpPr/>
          <p:nvPr/>
        </p:nvSpPr>
        <p:spPr>
          <a:xfrm>
            <a:off x="3924412" y="3191926"/>
            <a:ext cx="2388871" cy="408813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342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Co-operatives</a:t>
            </a:r>
            <a:endParaRPr sz="2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628650" y="330996"/>
            <a:ext cx="6624638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lang="en-US" b="1" dirty="0"/>
              <a:t>How does the SCI tackle unfair trading practices? </a:t>
            </a:r>
            <a:endParaRPr dirty="0"/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3288" y="306000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139" name="Google Shape;139;p5" descr="banner small 2 RGB.jp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5"/>
          <p:cNvGrpSpPr/>
          <p:nvPr/>
        </p:nvGrpSpPr>
        <p:grpSpPr>
          <a:xfrm>
            <a:off x="3279843" y="1030147"/>
            <a:ext cx="3181030" cy="3416119"/>
            <a:chOff x="1038575" y="-472728"/>
            <a:chExt cx="3181030" cy="3416119"/>
          </a:xfrm>
        </p:grpSpPr>
        <p:sp>
          <p:nvSpPr>
            <p:cNvPr id="141" name="Google Shape;141;p5"/>
            <p:cNvSpPr/>
            <p:nvPr/>
          </p:nvSpPr>
          <p:spPr>
            <a:xfrm>
              <a:off x="1505364" y="-472728"/>
              <a:ext cx="2247452" cy="2146364"/>
            </a:xfrm>
            <a:prstGeom prst="ellipse">
              <a:avLst/>
            </a:prstGeom>
            <a:solidFill>
              <a:schemeClr val="accent4">
                <a:alpha val="49803"/>
              </a:scheme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5"/>
            <p:cNvSpPr txBox="1"/>
            <p:nvPr/>
          </p:nvSpPr>
          <p:spPr>
            <a:xfrm>
              <a:off x="1966872" y="178928"/>
              <a:ext cx="1295092" cy="7947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Principles of Good Practices</a:t>
              </a:r>
              <a:endParaRPr b="1" dirty="0"/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2453570" y="1140564"/>
              <a:ext cx="1766035" cy="1766035"/>
            </a:xfrm>
            <a:prstGeom prst="ellipse">
              <a:avLst/>
            </a:prstGeom>
            <a:solidFill>
              <a:srgbClr val="2EE844">
                <a:alpha val="49803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 txBox="1"/>
            <p:nvPr/>
          </p:nvSpPr>
          <p:spPr>
            <a:xfrm>
              <a:off x="2882174" y="1574713"/>
              <a:ext cx="1059621" cy="971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Dispute resolution</a:t>
              </a:r>
              <a:endParaRPr dirty="0"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1038575" y="1177356"/>
              <a:ext cx="1766035" cy="1766035"/>
            </a:xfrm>
            <a:prstGeom prst="ellipse">
              <a:avLst/>
            </a:prstGeom>
            <a:solidFill>
              <a:srgbClr val="5999D5">
                <a:alpha val="49803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 txBox="1"/>
            <p:nvPr/>
          </p:nvSpPr>
          <p:spPr>
            <a:xfrm>
              <a:off x="1393949" y="1611170"/>
              <a:ext cx="1059621" cy="971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Awareness raising</a:t>
              </a:r>
              <a:endParaRPr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>
            <a:spLocks noGrp="1"/>
          </p:cNvSpPr>
          <p:nvPr>
            <p:ph type="title"/>
          </p:nvPr>
        </p:nvSpPr>
        <p:spPr>
          <a:xfrm>
            <a:off x="628650" y="289436"/>
            <a:ext cx="6887159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SCI Principles of Good Practice</a:t>
            </a:r>
            <a:endParaRPr dirty="0"/>
          </a:p>
        </p:txBody>
      </p:sp>
      <p:sp>
        <p:nvSpPr>
          <p:cNvPr id="152" name="Google Shape;152;p6"/>
          <p:cNvSpPr txBox="1">
            <a:spLocks noGrp="1"/>
          </p:cNvSpPr>
          <p:nvPr>
            <p:ph type="body" idx="1"/>
          </p:nvPr>
        </p:nvSpPr>
        <p:spPr>
          <a:xfrm>
            <a:off x="628650" y="19788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br>
              <a:rPr lang="en-US" b="1" dirty="0"/>
            </a:br>
            <a:endParaRPr sz="2475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154" name="Google Shape;154;p6" descr="banner small 2 RGB.jp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Google Shape;155;p6"/>
          <p:cNvGrpSpPr/>
          <p:nvPr/>
        </p:nvGrpSpPr>
        <p:grpSpPr>
          <a:xfrm>
            <a:off x="690344" y="1328760"/>
            <a:ext cx="7800861" cy="3203304"/>
            <a:chOff x="-243677" y="251074"/>
            <a:chExt cx="7800861" cy="3203304"/>
          </a:xfrm>
        </p:grpSpPr>
        <p:sp>
          <p:nvSpPr>
            <p:cNvPr id="156" name="Google Shape;156;p6"/>
            <p:cNvSpPr/>
            <p:nvPr/>
          </p:nvSpPr>
          <p:spPr>
            <a:xfrm>
              <a:off x="1078979" y="885264"/>
              <a:ext cx="2299800" cy="1436400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w="12700" cap="flat" cmpd="sng">
              <a:solidFill>
                <a:srgbClr val="CFDEE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 txBox="1"/>
            <p:nvPr/>
          </p:nvSpPr>
          <p:spPr>
            <a:xfrm>
              <a:off x="1067549" y="896694"/>
              <a:ext cx="2865000" cy="1420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0900" rIns="120900" bIns="120900" anchor="ctr" anchorCtr="0">
              <a:noAutofit/>
            </a:bodyPr>
            <a:lstStyle/>
            <a:p>
              <a:pPr marL="452438" marR="0" lvl="0" indent="-441325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A</a:t>
              </a: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Consumer</a:t>
              </a:r>
              <a:r>
                <a:rPr lang="en-US" sz="17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interests     paramount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</a:t>
              </a: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B. Freedom of contract 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</a:t>
              </a: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C. Fair dealing</a:t>
              </a:r>
              <a:endParaRPr sz="1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-243677" y="311038"/>
              <a:ext cx="1435561" cy="1435561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-33444" y="521271"/>
              <a:ext cx="1015095" cy="10150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General Principles</a:t>
              </a: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4493675" y="893435"/>
              <a:ext cx="3063509" cy="2560943"/>
            </a:xfrm>
            <a:prstGeom prst="rect">
              <a:avLst/>
            </a:prstGeom>
            <a:solidFill>
              <a:srgbClr val="D3E1CC">
                <a:alpha val="89803"/>
              </a:srgbClr>
            </a:solidFill>
            <a:ln w="12700" cap="flat" cmpd="sng">
              <a:solidFill>
                <a:srgbClr val="D3E1CC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 txBox="1"/>
            <p:nvPr/>
          </p:nvSpPr>
          <p:spPr>
            <a:xfrm>
              <a:off x="4983836" y="893435"/>
              <a:ext cx="2573347" cy="25609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0900" rIns="120900" bIns="120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 Written agreements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 Predictability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 Compliance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 Information 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 Confidentiality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 Responsibility for risk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rPr lang="en-US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 Justifiable request</a:t>
              </a:r>
              <a:endParaRPr sz="1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3378833" y="251074"/>
              <a:ext cx="1435561" cy="1435561"/>
            </a:xfrm>
            <a:prstGeom prst="ellipse">
              <a:avLst/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3589066" y="461307"/>
              <a:ext cx="1015095" cy="10150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Principles</a:t>
              </a:r>
              <a:endParaRPr/>
            </a:p>
          </p:txBody>
        </p:sp>
      </p:grpSp>
      <p:sp>
        <p:nvSpPr>
          <p:cNvPr id="164" name="Google Shape;164;p6"/>
          <p:cNvSpPr txBox="1"/>
          <p:nvPr/>
        </p:nvSpPr>
        <p:spPr>
          <a:xfrm>
            <a:off x="2001570" y="3653481"/>
            <a:ext cx="2311230" cy="8785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latin typeface="Calibri"/>
                <a:ea typeface="Calibri"/>
                <a:cs typeface="Calibri"/>
                <a:sym typeface="Calibri"/>
              </a:rPr>
              <a:t>Overarching theme: 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no unilateral retrospective changes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ad9efca9f_0_1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69498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Companies can register with SCI</a:t>
            </a:r>
            <a:endParaRPr b="1" dirty="0"/>
          </a:p>
        </p:txBody>
      </p:sp>
      <p:sp>
        <p:nvSpPr>
          <p:cNvPr id="171" name="Google Shape;171;g5ad9efca9f_0_13"/>
          <p:cNvSpPr txBox="1"/>
          <p:nvPr/>
        </p:nvSpPr>
        <p:spPr>
          <a:xfrm>
            <a:off x="9465525" y="574125"/>
            <a:ext cx="26715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g5ad9efca9f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66000" y="322500"/>
            <a:ext cx="1596200" cy="910300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sp>
        <p:nvSpPr>
          <p:cNvPr id="173" name="Google Shape;173;g5ad9efca9f_0_13"/>
          <p:cNvSpPr txBox="1"/>
          <p:nvPr/>
        </p:nvSpPr>
        <p:spPr>
          <a:xfrm>
            <a:off x="897675" y="1688850"/>
            <a:ext cx="6002100" cy="27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5ad9efca9f_0_13"/>
          <p:cNvSpPr txBox="1"/>
          <p:nvPr/>
        </p:nvSpPr>
        <p:spPr>
          <a:xfrm>
            <a:off x="646275" y="1448819"/>
            <a:ext cx="6253500" cy="25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Companies which register with SCI: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Agree to comply with the SCI Principles of Good Practice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Agree to train their employees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Designate a contact person for follow up actions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Designate a dispute resolution contact point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Inform their business partners of their participation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5ad9efca9f_0_13"/>
          <p:cNvSpPr txBox="1"/>
          <p:nvPr/>
        </p:nvSpPr>
        <p:spPr>
          <a:xfrm flipH="1">
            <a:off x="10242600" y="2915875"/>
            <a:ext cx="22200" cy="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010D9D-0C40-D34A-8F55-7536954D5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864" y="2038075"/>
            <a:ext cx="1983336" cy="1983336"/>
          </a:xfrm>
          <a:prstGeom prst="rect">
            <a:avLst/>
          </a:prstGeom>
        </p:spPr>
      </p:pic>
      <p:pic>
        <p:nvPicPr>
          <p:cNvPr id="9" name="Google Shape;154;p6" descr="banner small 2 RGB.jpg">
            <a:extLst>
              <a:ext uri="{FF2B5EF4-FFF2-40B4-BE49-F238E27FC236}">
                <a16:creationId xmlns:a16="http://schemas.microsoft.com/office/drawing/2014/main" id="{10F1D056-D73D-5D44-8F37-64594ACDD84F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b="1" dirty="0"/>
              <a:t>SCI Dispute resolution mechanism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1400" b="1" dirty="0"/>
              <a:t>Process for widespread practices rather than individual disputes</a:t>
            </a:r>
            <a:endParaRPr sz="1400" b="1" dirty="0"/>
          </a:p>
        </p:txBody>
      </p:sp>
      <p:pic>
        <p:nvPicPr>
          <p:cNvPr id="181" name="Google Shape;181;p7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5995" y="273844"/>
            <a:ext cx="1596200" cy="803842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sp>
        <p:nvSpPr>
          <p:cNvPr id="182" name="Google Shape;182;p7"/>
          <p:cNvSpPr txBox="1"/>
          <p:nvPr/>
        </p:nvSpPr>
        <p:spPr>
          <a:xfrm>
            <a:off x="1184100" y="2466300"/>
            <a:ext cx="6081900" cy="2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7"/>
          <p:cNvSpPr txBox="1"/>
          <p:nvPr/>
        </p:nvSpPr>
        <p:spPr>
          <a:xfrm>
            <a:off x="2534125" y="4282450"/>
            <a:ext cx="6081900" cy="7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7"/>
          <p:cNvSpPr txBox="1"/>
          <p:nvPr/>
        </p:nvSpPr>
        <p:spPr>
          <a:xfrm>
            <a:off x="549050" y="1369125"/>
            <a:ext cx="6958200" cy="3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7"/>
          <p:cNvSpPr txBox="1"/>
          <p:nvPr/>
        </p:nvSpPr>
        <p:spPr>
          <a:xfrm rot="10800000" flipH="1">
            <a:off x="1383225" y="5327800"/>
            <a:ext cx="6081900" cy="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7"/>
          <p:cNvSpPr txBox="1"/>
          <p:nvPr/>
        </p:nvSpPr>
        <p:spPr>
          <a:xfrm>
            <a:off x="549050" y="1547961"/>
            <a:ext cx="6958200" cy="299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Aggregated disputes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SCI Chair verifies: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substance and merit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cross-border impact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no national platform/other mechanism available </a:t>
            </a:r>
          </a:p>
          <a:p>
            <a:pPr marL="849313"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to handle the dispute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guarantee of anonymity and confidentiality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46BEC7-5966-3B47-A3A1-A0FA98AC8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429" y="2300254"/>
            <a:ext cx="1511921" cy="1511921"/>
          </a:xfrm>
          <a:prstGeom prst="rect">
            <a:avLst/>
          </a:prstGeom>
        </p:spPr>
      </p:pic>
      <p:pic>
        <p:nvPicPr>
          <p:cNvPr id="11" name="Google Shape;154;p6" descr="banner small 2 RGB.jpg">
            <a:extLst>
              <a:ext uri="{FF2B5EF4-FFF2-40B4-BE49-F238E27FC236}">
                <a16:creationId xmlns:a16="http://schemas.microsoft.com/office/drawing/2014/main" id="{7DBC61BB-2438-1140-87E7-F2F602915260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ad9efca9f_0_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63723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Resolution of Complaint</a:t>
            </a:r>
            <a:endParaRPr b="1" dirty="0"/>
          </a:p>
        </p:txBody>
      </p:sp>
      <p:sp>
        <p:nvSpPr>
          <p:cNvPr id="194" name="Google Shape;194;g5ad9efca9f_0_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1400" dirty="0"/>
          </a:p>
          <a:p>
            <a:r>
              <a:rPr lang="en-US" sz="1800" dirty="0"/>
              <a:t>Work with  party allegedly in breach to achieve compliance with Principles</a:t>
            </a:r>
            <a:endParaRPr sz="1800" dirty="0"/>
          </a:p>
          <a:p>
            <a:pPr marL="285750" indent="-285750"/>
            <a:endParaRPr sz="1800" dirty="0"/>
          </a:p>
          <a:p>
            <a:r>
              <a:rPr lang="en-US" sz="1800" dirty="0"/>
              <a:t>If case is of general interest, consider issuing guidance or recommendations</a:t>
            </a:r>
            <a:endParaRPr sz="1800" dirty="0"/>
          </a:p>
        </p:txBody>
      </p:sp>
      <p:sp>
        <p:nvSpPr>
          <p:cNvPr id="195" name="Google Shape;195;g5ad9efca9f_0_7"/>
          <p:cNvSpPr txBox="1"/>
          <p:nvPr/>
        </p:nvSpPr>
        <p:spPr>
          <a:xfrm>
            <a:off x="7311900" y="30342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5ad9efca9f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42051" y="273850"/>
            <a:ext cx="1744200" cy="803825"/>
          </a:xfrm>
          <a:prstGeom prst="rect">
            <a:avLst/>
          </a:prstGeom>
          <a:noFill/>
          <a:ln>
            <a:noFill/>
          </a:ln>
          <a:effectLst>
            <a:outerShdw dist="50800" dir="5400000" sx="38000" sy="38000" algn="ctr" rotWithShape="0">
              <a:srgbClr val="000000"/>
            </a:outerShdw>
          </a:effectLst>
        </p:spPr>
      </p:pic>
      <p:pic>
        <p:nvPicPr>
          <p:cNvPr id="6" name="Google Shape;154;p6" descr="banner small 2 RGB.jpg">
            <a:extLst>
              <a:ext uri="{FF2B5EF4-FFF2-40B4-BE49-F238E27FC236}">
                <a16:creationId xmlns:a16="http://schemas.microsoft.com/office/drawing/2014/main" id="{C5578936-403B-744A-B1E7-2DF1ADF9EA64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477341" y="4699429"/>
            <a:ext cx="6189318" cy="3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765647-B614-734B-834F-F245D2F317A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4800" y="3105577"/>
            <a:ext cx="1433831" cy="14338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32DE90296414EA281BB8F6808C3F8" ma:contentTypeVersion="66" ma:contentTypeDescription="Create a new document." ma:contentTypeScope="" ma:versionID="12ce62185807c4b3f66bf2f0073ac195">
  <xsd:schema xmlns:xsd="http://www.w3.org/2001/XMLSchema" xmlns:xs="http://www.w3.org/2001/XMLSchema" xmlns:p="http://schemas.microsoft.com/office/2006/metadata/properties" xmlns:ns2="93584a91-7020-4c61-9842-6948c83e92dc" xmlns:ns3="b67a7830-db79-4a49-bf27-2aff92a2201a" xmlns:ns4="b413c3fd-5a3b-4239-b985-69032e371c04" xmlns:ns5="c963a4c1-1bb4-49f2-a011-9c776a7eed2a" xmlns:ns6="a8f60570-4bd3-4f2b-950b-a996de8ab151" xmlns:ns7="a172083e-e40c-4314-b43a-827352a1ed2c" xmlns:ns8="c0e5669f-1bcb-499c-94e0-3ccb733d3d13" xmlns:ns9="7eb8810c-1bf0-49e2-a46a-6a4f944d13b6" xmlns:ns10="dd686c9f-6dd9-439b-b65f-2bdf67284cb4" targetNamespace="http://schemas.microsoft.com/office/2006/metadata/properties" ma:root="true" ma:fieldsID="bb651cebcd3085166ca2eec84e9c9ca5" ns2:_="" ns3:_="" ns4:_="" ns5:_="" ns6:_="" ns7:_="" ns8:_="" ns9:_="" ns10:_="">
    <xsd:import namespace="93584a91-7020-4c61-9842-6948c83e92dc"/>
    <xsd:import namespace="b67a7830-db79-4a49-bf27-2aff92a2201a"/>
    <xsd:import namespace="b413c3fd-5a3b-4239-b985-69032e371c04"/>
    <xsd:import namespace="c963a4c1-1bb4-49f2-a011-9c776a7eed2a"/>
    <xsd:import namespace="a8f60570-4bd3-4f2b-950b-a996de8ab151"/>
    <xsd:import namespace="a172083e-e40c-4314-b43a-827352a1ed2c"/>
    <xsd:import namespace="c0e5669f-1bcb-499c-94e0-3ccb733d3d13"/>
    <xsd:import namespace="7eb8810c-1bf0-49e2-a46a-6a4f944d13b6"/>
    <xsd:import namespace="dd686c9f-6dd9-439b-b65f-2bdf67284c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xternallyShared" minOccurs="0"/>
                <xsd:element ref="ns4:Document_x0020_Notes" minOccurs="0"/>
                <xsd:element ref="ns2:Security_x0020_Classification" minOccurs="0"/>
                <xsd:element ref="ns2:Descriptor" minOccurs="0"/>
                <xsd:element ref="ns4:Government_x0020_Body" minOccurs="0"/>
                <xsd:element ref="ns5:m975189f4ba442ecbf67d4147307b177" minOccurs="0"/>
                <xsd:element ref="ns2:TaxCatchAll" minOccurs="0"/>
                <xsd:element ref="ns2:TaxCatchAllLabel" minOccurs="0"/>
                <xsd:element ref="ns6:Retention_x0020_Label" minOccurs="0"/>
                <xsd:element ref="ns4:Date_x0020_Opened" minOccurs="0"/>
                <xsd:element ref="ns4:Date_x0020_Closed" minOccurs="0"/>
                <xsd:element ref="ns4:CIRRUSPreviousLocation" minOccurs="0"/>
                <xsd:element ref="ns4:CIRRUSPreviousID" minOccurs="0"/>
                <xsd:element ref="ns4:CIRRUSPreviousRetentionPolicy" minOccurs="0"/>
                <xsd:element ref="ns3:LegacyDocumentType" minOccurs="0"/>
                <xsd:element ref="ns3:LegacyAdditionalAuthors" minOccurs="0"/>
                <xsd:element ref="ns3:LegacyFileplanTarget" minOccurs="0"/>
                <xsd:element ref="ns3:LegacyNumericClass" minOccurs="0"/>
                <xsd:element ref="ns3:LegacyFolderType" minOccurs="0"/>
                <xsd:element ref="ns3:LegacyCustodian" minOccurs="0"/>
                <xsd:element ref="ns3:LegacyRecordFolderIdentifier" minOccurs="0"/>
                <xsd:element ref="ns3:LegacyCopyright" minOccurs="0"/>
                <xsd:element ref="ns3:LegacyLastModifiedDate" minOccurs="0"/>
                <xsd:element ref="ns3:LegacyModifier" minOccurs="0"/>
                <xsd:element ref="ns3:LegacyFolder" minOccurs="0"/>
                <xsd:element ref="ns3:LegacyContentType" minOccurs="0"/>
                <xsd:element ref="ns3:LegacyExpiryReviewDate" minOccurs="0"/>
                <xsd:element ref="ns3:LegacyLastActionDate" minOccurs="0"/>
                <xsd:element ref="ns3:LegacyProtectiveMarking" minOccurs="0"/>
                <xsd:element ref="ns7:LegacyDescriptor" minOccurs="0"/>
                <xsd:element ref="ns3:LegacyTags" minOccurs="0"/>
                <xsd:element ref="ns3:LegacyReferencesFromOtherItems" minOccurs="0"/>
                <xsd:element ref="ns3:LegacyReferencesToOtherItems" minOccurs="0"/>
                <xsd:element ref="ns3:LegacyStatusonTransfer" minOccurs="0"/>
                <xsd:element ref="ns3:LegacyDateClosed" minOccurs="0"/>
                <xsd:element ref="ns3:LegacyRecordCategoryIdentifier" minOccurs="0"/>
                <xsd:element ref="ns3:LegacyDispositionAsOfDate" minOccurs="0"/>
                <xsd:element ref="ns3:LegacyHomeLocation" minOccurs="0"/>
                <xsd:element ref="ns3:LegacyCurrentLocation" minOccurs="0"/>
                <xsd:element ref="ns7:LegacyPhysicalFormat" minOccurs="0"/>
                <xsd:element ref="ns8:LegacyCaseReferenceNumber" minOccurs="0"/>
                <xsd:element ref="ns7:LegacyDateFileReceived" minOccurs="0"/>
                <xsd:element ref="ns7:LegacyDateFileRequested" minOccurs="0"/>
                <xsd:element ref="ns7:LegacyDateFileReturned" minOccurs="0"/>
                <xsd:element ref="ns7:LegacyMinister" minOccurs="0"/>
                <xsd:element ref="ns7:LegacyMP" minOccurs="0"/>
                <xsd:element ref="ns7:LegacyFolderNotes" minOccurs="0"/>
                <xsd:element ref="ns7:LegacyPhysicalItemLocation" minOccurs="0"/>
                <xsd:element ref="ns2:National_x0020_Caveat" minOccurs="0"/>
                <xsd:element ref="ns9:MediaServiceMetadata" minOccurs="0"/>
                <xsd:element ref="ns9:MediaServiceFastMetadata" minOccurs="0"/>
                <xsd:element ref="ns4:Handling_x0020_Instructions" minOccurs="0"/>
                <xsd:element ref="ns3:LegacyDocumentLink" minOccurs="0"/>
                <xsd:element ref="ns3:LegacyFolderLink" minOccurs="0"/>
                <xsd:element ref="ns7:LegacyRequestType" minOccurs="0"/>
                <xsd:element ref="ns9:MediaServiceDateTaken" minOccurs="0"/>
                <xsd:element ref="ns9:MediaServiceAutoTags" minOccurs="0"/>
                <xsd:element ref="ns9:MediaServiceOCR" minOccurs="0"/>
                <xsd:element ref="ns9:MediaServiceLocation" minOccurs="0"/>
                <xsd:element ref="ns10:SharedWithUsers" minOccurs="0"/>
                <xsd:element ref="ns10:SharedWithDetails" minOccurs="0"/>
                <xsd:element ref="ns9:Date" minOccurs="0"/>
                <xsd:element ref="ns9:MediaServiceGenerationTime" minOccurs="0"/>
                <xsd:element ref="ns9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4a91-7020-4c61-9842-6948c83e92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curity_x0020_Classification" ma:index="13" nillable="true" ma:displayName="Security Classification" ma:default="OFFICIAL" ma:format="Dropdown" ma:indexed="true" ma:internalName="Security_x0020_Classification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14" nillable="true" ma:displayName="Descriptor" ma:default="" ma:format="Dropdown" ma:indexed="true" ma:internalName="Descriptor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TaxCatchAll" ma:index="17" nillable="true" ma:displayName="Taxonomy Catch All Column" ma:description="" ma:hidden="true" ma:list="{b9f4e6c2-2463-4577-8af2-66c99353a0bc}" ma:internalName="TaxCatchAll" ma:showField="CatchAllData" ma:web="93584a91-7020-4c61-9842-6948c83e9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description="" ma:hidden="true" ma:list="{b9f4e6c2-2463-4577-8af2-66c99353a0bc}" ma:internalName="TaxCatchAllLabel" ma:readOnly="true" ma:showField="CatchAllDataLabel" ma:web="93584a91-7020-4c61-9842-6948c83e9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ational_x0020_Caveat" ma:index="60" nillable="true" ma:displayName="National Caveat" ma:default="" ma:format="Dropdown" ma:indexed="true" ma:internalName="National_x0020_Caveat">
      <xsd:simpleType>
        <xsd:restriction base="dms:Choice">
          <xsd:enumeration value="UK EYES ONL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7830-db79-4a49-bf27-2aff92a2201a" elementFormDefault="qualified">
    <xsd:import namespace="http://schemas.microsoft.com/office/2006/documentManagement/types"/>
    <xsd:import namespace="http://schemas.microsoft.com/office/infopath/2007/PartnerControls"/>
    <xsd:element name="ExternallyShared" ma:index="11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LegacyDocumentType" ma:index="26" nillable="true" ma:displayName="Legacy Document Type" ma:internalName="LegacyDocumentType">
      <xsd:simpleType>
        <xsd:restriction base="dms:Text">
          <xsd:maxLength value="255"/>
        </xsd:restriction>
      </xsd:simpleType>
    </xsd:element>
    <xsd:element name="LegacyAdditionalAuthors" ma:index="27" nillable="true" ma:displayName="Legacy Additional Authors" ma:internalName="LegacyAdditionalAuthors">
      <xsd:simpleType>
        <xsd:restriction base="dms:Note"/>
      </xsd:simpleType>
    </xsd:element>
    <xsd:element name="LegacyFileplanTarget" ma:index="28" nillable="true" ma:displayName="Legacy Fileplan Target" ma:internalName="LegacyFileplanTarget">
      <xsd:simpleType>
        <xsd:restriction base="dms:Text">
          <xsd:maxLength value="255"/>
        </xsd:restriction>
      </xsd:simpleType>
    </xsd:element>
    <xsd:element name="LegacyNumericClass" ma:index="29" nillable="true" ma:displayName="Legacy Numeric Class" ma:internalName="LegacyNumericClass">
      <xsd:simpleType>
        <xsd:restriction base="dms:Text">
          <xsd:maxLength value="255"/>
        </xsd:restriction>
      </xsd:simpleType>
    </xsd:element>
    <xsd:element name="LegacyFolderType" ma:index="30" nillable="true" ma:displayName="Legacy Folder Type" ma:internalName="LegacyFolderType">
      <xsd:simpleType>
        <xsd:restriction base="dms:Text">
          <xsd:maxLength value="255"/>
        </xsd:restriction>
      </xsd:simpleType>
    </xsd:element>
    <xsd:element name="LegacyCustodian" ma:index="31" nillable="true" ma:displayName="Legacy Custodian" ma:internalName="LegacyCustodian">
      <xsd:simpleType>
        <xsd:restriction base="dms:Note"/>
      </xsd:simpleType>
    </xsd:element>
    <xsd:element name="LegacyRecordFolderIdentifier" ma:index="32" nillable="true" ma:displayName="Legacy Record Folder Identifier" ma:internalName="LegacyRecordFolderIdentifier">
      <xsd:simpleType>
        <xsd:restriction base="dms:Text">
          <xsd:maxLength value="255"/>
        </xsd:restriction>
      </xsd:simpleType>
    </xsd:element>
    <xsd:element name="LegacyCopyright" ma:index="33" nillable="true" ma:displayName="Legacy Copyright" ma:internalName="LegacyCopyright">
      <xsd:simpleType>
        <xsd:restriction base="dms:Text">
          <xsd:maxLength value="255"/>
        </xsd:restriction>
      </xsd:simpleType>
    </xsd:element>
    <xsd:element name="LegacyLastModifiedDate" ma:index="34" nillable="true" ma:displayName="Legacy Last Modified Date" ma:format="DateTime" ma:internalName="LegacyLastModifiedDate">
      <xsd:simpleType>
        <xsd:restriction base="dms:DateTime"/>
      </xsd:simpleType>
    </xsd:element>
    <xsd:element name="LegacyModifier" ma:index="35" nillable="true" ma:displayName="Legacy Modifier" ma:SharePointGroup="0" ma:internalName="LegacyModif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36" nillable="true" ma:displayName="Legacy Folder" ma:internalName="LegacyFolder">
      <xsd:simpleType>
        <xsd:restriction base="dms:Text">
          <xsd:maxLength value="255"/>
        </xsd:restriction>
      </xsd:simpleType>
    </xsd:element>
    <xsd:element name="LegacyContentType" ma:index="37" nillable="true" ma:displayName="Legacy Content Type" ma:internalName="LegacyContentType">
      <xsd:simpleType>
        <xsd:restriction base="dms:Text">
          <xsd:maxLength value="255"/>
        </xsd:restriction>
      </xsd:simpleType>
    </xsd:element>
    <xsd:element name="LegacyExpiryReviewDate" ma:index="38" nillable="true" ma:displayName="Legacy Expiry Review Date" ma:format="DateTime" ma:internalName="LegacyExpiryReviewDate">
      <xsd:simpleType>
        <xsd:restriction base="dms:DateTime"/>
      </xsd:simpleType>
    </xsd:element>
    <xsd:element name="LegacyLastActionDate" ma:index="39" nillable="true" ma:displayName="Legacy Last Action Date" ma:format="DateTime" ma:internalName="LegacyLastActionDate">
      <xsd:simpleType>
        <xsd:restriction base="dms:DateTime"/>
      </xsd:simpleType>
    </xsd:element>
    <xsd:element name="LegacyProtectiveMarking" ma:index="40" nillable="true" ma:displayName="Legacy Protective Marking" ma:internalName="LegacyProtectiveMarking">
      <xsd:simpleType>
        <xsd:restriction base="dms:Text">
          <xsd:maxLength value="255"/>
        </xsd:restriction>
      </xsd:simpleType>
    </xsd:element>
    <xsd:element name="LegacyTags" ma:index="42" nillable="true" ma:displayName="Legacy Tags" ma:internalName="LegacyTags">
      <xsd:simpleType>
        <xsd:restriction base="dms:Note"/>
      </xsd:simpleType>
    </xsd:element>
    <xsd:element name="LegacyReferencesFromOtherItems" ma:index="43" nillable="true" ma:displayName="Legacy References From Other Items" ma:internalName="LegacyReferencesFromOtherItems">
      <xsd:simpleType>
        <xsd:restriction base="dms:Text">
          <xsd:maxLength value="255"/>
        </xsd:restriction>
      </xsd:simpleType>
    </xsd:element>
    <xsd:element name="LegacyReferencesToOtherItems" ma:index="44" nillable="true" ma:displayName="Legacy References To Other Items" ma:internalName="LegacyReferencesToOtherItems">
      <xsd:simpleType>
        <xsd:restriction base="dms:Note"/>
      </xsd:simpleType>
    </xsd:element>
    <xsd:element name="LegacyStatusonTransfer" ma:index="45" nillable="true" ma:displayName="Legacy Status on Transfer" ma:internalName="LegacyStatusonTransfer">
      <xsd:simpleType>
        <xsd:restriction base="dms:Text">
          <xsd:maxLength value="255"/>
        </xsd:restriction>
      </xsd:simpleType>
    </xsd:element>
    <xsd:element name="LegacyDateClosed" ma:index="46" nillable="true" ma:displayName="Legacy Date Closed" ma:format="DateOnly" ma:internalName="LegacyDateClosed">
      <xsd:simpleType>
        <xsd:restriction base="dms:DateTime"/>
      </xsd:simpleType>
    </xsd:element>
    <xsd:element name="LegacyRecordCategoryIdentifier" ma:index="47" nillable="true" ma:displayName="Legacy Record Category Identifier" ma:internalName="LegacyRecordCategoryIdentifier">
      <xsd:simpleType>
        <xsd:restriction base="dms:Text">
          <xsd:maxLength value="255"/>
        </xsd:restriction>
      </xsd:simpleType>
    </xsd:element>
    <xsd:element name="LegacyDispositionAsOfDate" ma:index="48" nillable="true" ma:displayName="Legacy Disposition as of Date" ma:format="DateOnly" ma:internalName="LegacyDispositionAsOfDate">
      <xsd:simpleType>
        <xsd:restriction base="dms:DateTime"/>
      </xsd:simpleType>
    </xsd:element>
    <xsd:element name="LegacyHomeLocation" ma:index="49" nillable="true" ma:displayName="Legacy Home Location" ma:internalName="LegacyHomeLocation">
      <xsd:simpleType>
        <xsd:restriction base="dms:Text">
          <xsd:maxLength value="255"/>
        </xsd:restriction>
      </xsd:simpleType>
    </xsd:element>
    <xsd:element name="LegacyCurrentLocation" ma:index="50" nillable="true" ma:displayName="Legacy Current Location" ma:internalName="LegacyCurrentLocation">
      <xsd:simpleType>
        <xsd:restriction base="dms:Text">
          <xsd:maxLength value="255"/>
        </xsd:restriction>
      </xsd:simpleType>
    </xsd:element>
    <xsd:element name="LegacyDocumentLink" ma:index="64" nillable="true" ma:displayName="Legacy Document Link" ma:internalName="LegacyDocumentLink">
      <xsd:simpleType>
        <xsd:restriction base="dms:Text">
          <xsd:maxLength value="255"/>
        </xsd:restriction>
      </xsd:simpleType>
    </xsd:element>
    <xsd:element name="LegacyFolderLink" ma:index="65" nillable="true" ma:displayName="Legacy Folder Link" ma:internalName="LegacyFolder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ocument_x0020_Notes" ma:index="12" nillable="true" ma:displayName="Document Notes" ma:internalName="Document_0x0020_Notes">
      <xsd:simpleType>
        <xsd:restriction base="dms:Note"/>
      </xsd:simpleType>
    </xsd:element>
    <xsd:element name="Government_x0020_Body" ma:index="15" nillable="true" ma:displayName="Government Body" ma:internalName="Government_x0020_Body">
      <xsd:simpleType>
        <xsd:restriction base="dms:Text">
          <xsd:maxLength value="255"/>
        </xsd:restriction>
      </xsd:simpleType>
    </xsd:element>
    <xsd:element name="Date_x0020_Opened" ma:index="21" nillable="true" ma:displayName="Date Opened" ma:default="[Today]" ma:format="DateOnly" ma:internalName="Date_x0020_Opened">
      <xsd:simpleType>
        <xsd:restriction base="dms:DateTime"/>
      </xsd:simpleType>
    </xsd:element>
    <xsd:element name="Date_x0020_Closed" ma:index="22" nillable="true" ma:displayName="Date Closed" ma:format="DateOnly" ma:internalName="Date_x0020_Closed">
      <xsd:simpleType>
        <xsd:restriction base="dms:DateTime"/>
      </xsd:simpleType>
    </xsd:element>
    <xsd:element name="CIRRUSPreviousLocation" ma:index="23" nillable="true" ma:displayName="Previous Location" ma:description="The location the document previously resided in." ma:internalName="CIRRUSPreviousLocation">
      <xsd:simpleType>
        <xsd:restriction base="dms:Text">
          <xsd:maxLength value="255"/>
        </xsd:restriction>
      </xsd:simpleType>
    </xsd:element>
    <xsd:element name="CIRRUSPreviousID" ma:index="24" nillable="true" ma:displayName="Previous Id" ma:description="The id of the document in its previous location." ma:internalName="CIRRUSPreviousID">
      <xsd:simpleType>
        <xsd:restriction base="dms:Text">
          <xsd:maxLength value="255"/>
        </xsd:restriction>
      </xsd:simpleType>
    </xsd:element>
    <xsd:element name="CIRRUSPreviousRetentionPolicy" ma:index="25" nillable="true" ma:displayName="Previous Retention Policy" ma:description="The retention policy of the document in its previous location." ma:internalName="CIRRUSPreviousRetentionPolicy">
      <xsd:simpleType>
        <xsd:restriction base="dms:Note"/>
      </xsd:simpleType>
    </xsd:element>
    <xsd:element name="Handling_x0020_Instructions" ma:index="63" nillable="true" ma:displayName="Handling Instructions" ma:internalName="Handling_x0020_Instruction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a4c1-1bb4-49f2-a011-9c776a7eed2a" elementFormDefault="qualified">
    <xsd:import namespace="http://schemas.microsoft.com/office/2006/documentManagement/types"/>
    <xsd:import namespace="http://schemas.microsoft.com/office/infopath/2007/PartnerControls"/>
    <xsd:element name="m975189f4ba442ecbf67d4147307b177" ma:index="16" nillable="true" ma:taxonomy="true" ma:internalName="m975189f4ba442ecbf67d4147307b177" ma:taxonomyFieldName="Business_x0020_Unit" ma:displayName="Business Unit" ma:default="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20" nillable="true" ma:displayName="Retention Label" ma:internalName="Retention_x0020_Labe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2083e-e40c-4314-b43a-827352a1ed2c" elementFormDefault="qualified">
    <xsd:import namespace="http://schemas.microsoft.com/office/2006/documentManagement/types"/>
    <xsd:import namespace="http://schemas.microsoft.com/office/infopath/2007/PartnerControls"/>
    <xsd:element name="LegacyDescriptor" ma:index="41" nillable="true" ma:displayName="Legacy Descriptor" ma:internalName="LegacyDescriptor">
      <xsd:simpleType>
        <xsd:restriction base="dms:Note"/>
      </xsd:simpleType>
    </xsd:element>
    <xsd:element name="LegacyPhysicalFormat" ma:index="51" nillable="true" ma:displayName="Legacy Physical Format" ma:default="0" ma:internalName="LegacyPhysicalFormat">
      <xsd:simpleType>
        <xsd:restriction base="dms:Boolean"/>
      </xsd:simpleType>
    </xsd:element>
    <xsd:element name="LegacyDateFileReceived" ma:index="53" nillable="true" ma:displayName="Legacy Date File Received" ma:format="DateOnly" ma:internalName="LegacyDateFileReceived">
      <xsd:simpleType>
        <xsd:restriction base="dms:DateTime"/>
      </xsd:simpleType>
    </xsd:element>
    <xsd:element name="LegacyDateFileRequested" ma:index="54" nillable="true" ma:displayName="Legacy Date File Requested" ma:format="DateOnly" ma:internalName="LegacyDateFileRequested">
      <xsd:simpleType>
        <xsd:restriction base="dms:DateTime"/>
      </xsd:simpleType>
    </xsd:element>
    <xsd:element name="LegacyDateFileReturned" ma:index="55" nillable="true" ma:displayName="Legacy Date File Returned" ma:format="DateOnly" ma:internalName="LegacyDateFileReturned">
      <xsd:simpleType>
        <xsd:restriction base="dms:DateTime"/>
      </xsd:simpleType>
    </xsd:element>
    <xsd:element name="LegacyMinister" ma:index="56" nillable="true" ma:displayName="Legacy Minister" ma:internalName="LegacyMinister">
      <xsd:simpleType>
        <xsd:restriction base="dms:Text">
          <xsd:maxLength value="255"/>
        </xsd:restriction>
      </xsd:simpleType>
    </xsd:element>
    <xsd:element name="LegacyMP" ma:index="57" nillable="true" ma:displayName="Legacy MP" ma:internalName="LegacyMP">
      <xsd:simpleType>
        <xsd:restriction base="dms:Text">
          <xsd:maxLength value="255"/>
        </xsd:restriction>
      </xsd:simpleType>
    </xsd:element>
    <xsd:element name="LegacyFolderNotes" ma:index="58" nillable="true" ma:displayName="Legacy Folder Notes" ma:internalName="LegacyFolderNotes">
      <xsd:simpleType>
        <xsd:restriction base="dms:Note"/>
      </xsd:simpleType>
    </xsd:element>
    <xsd:element name="LegacyPhysicalItemLocation" ma:index="59" nillable="true" ma:displayName="Legacy Physical Item Location" ma:format="Dropdown" ma:internalName="LegacyPhysicalItemLocation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66" nillable="true" ma:displayName="Legacy Request Type" ma:format="Dropdown" ma:internalName="LegacyRequestTyp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5669f-1bcb-499c-94e0-3ccb733d3d13" elementFormDefault="qualified">
    <xsd:import namespace="http://schemas.microsoft.com/office/2006/documentManagement/types"/>
    <xsd:import namespace="http://schemas.microsoft.com/office/infopath/2007/PartnerControls"/>
    <xsd:element name="LegacyCaseReferenceNumber" ma:index="52" nillable="true" ma:displayName="Legacy Case Reference Number" ma:internalName="LegacyCaseReferenceNumber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8810c-1bf0-49e2-a46a-6a4f944d1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68" nillable="true" ma:displayName="Tags" ma:internalName="MediaServiceAutoTags" ma:readOnly="true">
      <xsd:simpleType>
        <xsd:restriction base="dms:Text"/>
      </xsd:simpleType>
    </xsd:element>
    <xsd:element name="MediaServiceOCR" ma:index="6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70" nillable="true" ma:displayName="Location" ma:internalName="MediaServiceLocation" ma:readOnly="true">
      <xsd:simpleType>
        <xsd:restriction base="dms:Text"/>
      </xsd:simpleType>
    </xsd:element>
    <xsd:element name="Date" ma:index="73" nillable="true" ma:displayName="Date" ma:format="DateOnly" ma:internalName="Date">
      <xsd:simpleType>
        <xsd:restriction base="dms:DateTime"/>
      </xsd:simpleType>
    </xsd:element>
    <xsd:element name="MediaServiceGenerationTime" ma:index="7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7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86c9f-6dd9-439b-b65f-2bdf67284cb4" elementFormDefault="qualified">
    <xsd:import namespace="http://schemas.microsoft.com/office/2006/documentManagement/types"/>
    <xsd:import namespace="http://schemas.microsoft.com/office/infopath/2007/PartnerControls"/>
    <xsd:element name="SharedWithUsers" ma:index="7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vernment_x0020_Body xmlns="b413c3fd-5a3b-4239-b985-69032e371c04">Groceries Code Adjudicator</Government_x0020_Body>
    <Date_x0020_Opened xmlns="b413c3fd-5a3b-4239-b985-69032e371c04">2019-06-06T09:53:43+00:00</Date_x0020_Opened>
    <LegacyRecordCategoryIdentifier xmlns="b67a7830-db79-4a49-bf27-2aff92a2201a" xsi:nil="true"/>
    <LegacyCaseReferenceNumber xmlns="c0e5669f-1bcb-499c-94e0-3ccb733d3d13" xsi:nil="true"/>
    <LegacyDateFileRequested xmlns="a172083e-e40c-4314-b43a-827352a1ed2c" xsi:nil="true"/>
    <Security_x0020_Classification xmlns="93584a91-7020-4c61-9842-6948c83e92dc">OFFICIAL</Security_x0020_Classification>
    <LegacyFolderType xmlns="b67a7830-db79-4a49-bf27-2aff92a2201a" xsi:nil="true"/>
    <LegacyRecordFolderIdentifier xmlns="b67a7830-db79-4a49-bf27-2aff92a2201a" xsi:nil="true"/>
    <LegacyFolder xmlns="b67a7830-db79-4a49-bf27-2aff92a2201a" xsi:nil="true"/>
    <LegacyMP xmlns="a172083e-e40c-4314-b43a-827352a1ed2c" xsi:nil="true"/>
    <Date xmlns="7eb8810c-1bf0-49e2-a46a-6a4f944d13b6" xsi:nil="true"/>
    <ExternallyShared xmlns="b67a7830-db79-4a49-bf27-2aff92a2201a" xsi:nil="true"/>
    <LegacyDateFileReceived xmlns="a172083e-e40c-4314-b43a-827352a1ed2c" xsi:nil="true"/>
    <LegacyFolderLink xmlns="b67a7830-db79-4a49-bf27-2aff92a2201a" xsi:nil="true"/>
    <Document_x0020_Notes xmlns="b413c3fd-5a3b-4239-b985-69032e371c04" xsi:nil="true"/>
    <LegacyAdditionalAuthors xmlns="b67a7830-db79-4a49-bf27-2aff92a2201a" xsi:nil="true"/>
    <LegacyDocumentLink xmlns="b67a7830-db79-4a49-bf27-2aff92a2201a" xsi:nil="true"/>
    <CIRRUSPreviousLocation xmlns="b413c3fd-5a3b-4239-b985-69032e371c04" xsi:nil="true"/>
    <LegacyPhysicalItemLocation xmlns="a172083e-e40c-4314-b43a-827352a1ed2c" xsi:nil="true"/>
    <Descriptor xmlns="93584a91-7020-4c61-9842-6948c83e92dc" xsi:nil="true"/>
    <LegacyDescriptor xmlns="a172083e-e40c-4314-b43a-827352a1ed2c" xsi:nil="true"/>
    <LegacyRequestType xmlns="a172083e-e40c-4314-b43a-827352a1ed2c" xsi:nil="true"/>
    <LegacyLastModifiedDate xmlns="b67a7830-db79-4a49-bf27-2aff92a2201a" xsi:nil="true"/>
    <LegacyDateClosed xmlns="b67a7830-db79-4a49-bf27-2aff92a2201a" xsi:nil="true"/>
    <LegacyHomeLocation xmlns="b67a7830-db79-4a49-bf27-2aff92a2201a" xsi:nil="true"/>
    <LegacyExpiryReviewDate xmlns="b67a7830-db79-4a49-bf27-2aff92a2201a" xsi:nil="true"/>
    <LegacyPhysicalFormat xmlns="a172083e-e40c-4314-b43a-827352a1ed2c">false</LegacyPhysicalFormat>
    <LegacyDocumentType xmlns="b67a7830-db79-4a49-bf27-2aff92a2201a" xsi:nil="true"/>
    <LegacyReferencesFromOtherItems xmlns="b67a7830-db79-4a49-bf27-2aff92a2201a" xsi:nil="true"/>
    <National_x0020_Caveat xmlns="93584a91-7020-4c61-9842-6948c83e92dc" xsi:nil="true"/>
    <m975189f4ba442ecbf67d4147307b177 xmlns="c963a4c1-1bb4-49f2-a011-9c776a7eed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Groceries Code Adjudicator</TermName>
          <TermId xmlns="http://schemas.microsoft.com/office/infopath/2007/PartnerControls">6bf1fef9-dca6-428e-88d2-6a3c8fd6ff7b</TermId>
        </TermInfo>
      </Terms>
    </m975189f4ba442ecbf67d4147307b177>
    <LegacyLastActionDate xmlns="b67a7830-db79-4a49-bf27-2aff92a2201a" xsi:nil="true"/>
    <CIRRUSPreviousID xmlns="b413c3fd-5a3b-4239-b985-69032e371c04" xsi:nil="true"/>
    <LegacyModifier xmlns="b67a7830-db79-4a49-bf27-2aff92a2201a">
      <UserInfo>
        <DisplayName/>
        <AccountId xsi:nil="true"/>
        <AccountType/>
      </UserInfo>
    </LegacyModifier>
    <CIRRUSPreviousRetentionPolicy xmlns="b413c3fd-5a3b-4239-b985-69032e371c04" xsi:nil="true"/>
    <LegacyStatusonTransfer xmlns="b67a7830-db79-4a49-bf27-2aff92a2201a" xsi:nil="true"/>
    <LegacyDispositionAsOfDate xmlns="b67a7830-db79-4a49-bf27-2aff92a2201a" xsi:nil="true"/>
    <LegacyMinister xmlns="a172083e-e40c-4314-b43a-827352a1ed2c" xsi:nil="true"/>
    <LegacyFileplanTarget xmlns="b67a7830-db79-4a49-bf27-2aff92a2201a" xsi:nil="true"/>
    <LegacyCustodian xmlns="b67a7830-db79-4a49-bf27-2aff92a2201a" xsi:nil="true"/>
    <LegacyContentType xmlns="b67a7830-db79-4a49-bf27-2aff92a2201a" xsi:nil="true"/>
    <TaxCatchAll xmlns="93584a91-7020-4c61-9842-6948c83e92dc">
      <Value>1</Value>
    </TaxCatchAll>
    <LegacyProtectiveMarking xmlns="b67a7830-db79-4a49-bf27-2aff92a2201a" xsi:nil="true"/>
    <LegacyReferencesToOtherItems xmlns="b67a7830-db79-4a49-bf27-2aff92a2201a" xsi:nil="true"/>
    <LegacyDateFileReturned xmlns="a172083e-e40c-4314-b43a-827352a1ed2c" xsi:nil="true"/>
    <Retention_x0020_Label xmlns="a8f60570-4bd3-4f2b-950b-a996de8ab151">Group Review</Retention_x0020_Label>
    <LegacyCopyright xmlns="b67a7830-db79-4a49-bf27-2aff92a2201a" xsi:nil="true"/>
    <Date_x0020_Closed xmlns="b413c3fd-5a3b-4239-b985-69032e371c04" xsi:nil="true"/>
    <LegacyTags xmlns="b67a7830-db79-4a49-bf27-2aff92a2201a" xsi:nil="true"/>
    <Handling_x0020_Instructions xmlns="b413c3fd-5a3b-4239-b985-69032e371c04" xsi:nil="true"/>
    <LegacyFolderNotes xmlns="a172083e-e40c-4314-b43a-827352a1ed2c" xsi:nil="true"/>
    <LegacyNumericClass xmlns="b67a7830-db79-4a49-bf27-2aff92a2201a" xsi:nil="true"/>
    <LegacyCurrentLocation xmlns="b67a7830-db79-4a49-bf27-2aff92a2201a" xsi:nil="true"/>
    <_dlc_DocId xmlns="93584a91-7020-4c61-9842-6948c83e92dc">ETH5VKXKUKSM-429360999-31783</_dlc_DocId>
    <_dlc_DocIdUrl xmlns="93584a91-7020-4c61-9842-6948c83e92dc">
      <Url>https://beisgov.sharepoint.com/sites/GCA/1/_layouts/15/DocIdRedir.aspx?ID=ETH5VKXKUKSM-429360999-31783</Url>
      <Description>ETH5VKXKUKSM-429360999-31783</Description>
    </_dlc_DocIdUrl>
  </documentManagement>
</p:properties>
</file>

<file path=customXml/itemProps1.xml><?xml version="1.0" encoding="utf-8"?>
<ds:datastoreItem xmlns:ds="http://schemas.openxmlformats.org/officeDocument/2006/customXml" ds:itemID="{996BFA14-344A-4AFA-95AF-98F7E37CFC82}"/>
</file>

<file path=customXml/itemProps2.xml><?xml version="1.0" encoding="utf-8"?>
<ds:datastoreItem xmlns:ds="http://schemas.openxmlformats.org/officeDocument/2006/customXml" ds:itemID="{A058F705-8C4E-4FF8-87F7-CEEC5DCCA04D}"/>
</file>

<file path=customXml/itemProps3.xml><?xml version="1.0" encoding="utf-8"?>
<ds:datastoreItem xmlns:ds="http://schemas.openxmlformats.org/officeDocument/2006/customXml" ds:itemID="{5F938AC1-B636-4A55-B527-F117C8C1DDEA}"/>
</file>

<file path=customXml/itemProps4.xml><?xml version="1.0" encoding="utf-8"?>
<ds:datastoreItem xmlns:ds="http://schemas.openxmlformats.org/officeDocument/2006/customXml" ds:itemID="{1E3EBA4C-336B-4E56-93CE-274D8940CCB3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429</Words>
  <Application>Microsoft Macintosh PowerPoint</Application>
  <PresentationFormat>On-screen Show (16:9)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The Supply Chain Initiative (SCI)</vt:lpstr>
      <vt:lpstr>Who does the SCI represent?</vt:lpstr>
      <vt:lpstr>Who does the SCI represent?</vt:lpstr>
      <vt:lpstr>How does the SCI tackle unfair trading practices? </vt:lpstr>
      <vt:lpstr>SCI Principles of Good Practice</vt:lpstr>
      <vt:lpstr>Companies can register with SCI</vt:lpstr>
      <vt:lpstr>SCI Dispute resolution mechanism Process for widespread practices rather than individual disputes</vt:lpstr>
      <vt:lpstr>Resolution of Complaint</vt:lpstr>
      <vt:lpstr>Sanctions</vt:lpstr>
      <vt:lpstr>National platforms</vt:lpstr>
      <vt:lpstr>What are the SCI’s ambitions? </vt:lpstr>
      <vt:lpstr>Thank you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Fabienne Eckert</dc:creator>
  <cp:lastModifiedBy>Fabienne Eckert</cp:lastModifiedBy>
  <cp:revision>8</cp:revision>
  <dcterms:created xsi:type="dcterms:W3CDTF">2018-03-15T12:35:55Z</dcterms:created>
  <dcterms:modified xsi:type="dcterms:W3CDTF">2019-06-03T13:31:40Z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0x0101002A632DE90296414EA281BB8F6808C3F8</vt:lpwstr>
  </property>
  <property fmtid="{D5CDD505-2E9C-101B-9397-08002B2CF9AE}" pid="3" name="Business Unit">
    <vt:lpwstr>1;#Groceries Code Adjudicator|6bf1fef9-dca6-428e-88d2-6a3c8fd6ff7b</vt:lpwstr>
  </property>
  <property fmtid="{D5CDD505-2E9C-101B-9397-08002B2CF9AE}" pid="4" name="_dlc_DocIdItemGuid">
    <vt:lpwstr>da003b7c-c7a5-4d24-abfb-89e68db01a0f</vt:lpwstr>
  </property>
</Properties>
</file>